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  <p:sldId id="260" r:id="rId14"/>
    <p:sldId id="275" r:id="rId15"/>
    <p:sldId id="273" r:id="rId16"/>
    <p:sldId id="274" r:id="rId17"/>
    <p:sldId id="271" r:id="rId18"/>
    <p:sldId id="269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301" r:id="rId31"/>
    <p:sldId id="310" r:id="rId32"/>
    <p:sldId id="293" r:id="rId33"/>
    <p:sldId id="294" r:id="rId34"/>
    <p:sldId id="295" r:id="rId35"/>
    <p:sldId id="297" r:id="rId36"/>
    <p:sldId id="296" r:id="rId37"/>
    <p:sldId id="307" r:id="rId38"/>
    <p:sldId id="277" r:id="rId39"/>
    <p:sldId id="278" r:id="rId40"/>
    <p:sldId id="311" r:id="rId41"/>
    <p:sldId id="312" r:id="rId42"/>
    <p:sldId id="313" r:id="rId43"/>
    <p:sldId id="316" r:id="rId44"/>
    <p:sldId id="315" r:id="rId45"/>
    <p:sldId id="31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CF970-6833-4B50-A0C0-121238D367E4}" type="datetimeFigureOut">
              <a:rPr lang="en-GB" smtClean="0"/>
              <a:pPr/>
              <a:t>28/12/2012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C8CE2-4EC9-43A8-851C-B48A97B0B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1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8CE2-4EC9-43A8-851C-B48A97B0B3C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73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8CE2-4EC9-43A8-851C-B48A97B0B3C7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8CE2-4EC9-43A8-851C-B48A97B0B3C7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90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819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19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819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>
                <a:latin typeface="Arial" charset="0"/>
              </a:endParaRPr>
            </a:p>
          </p:txBody>
        </p:sp>
      </p:grpSp>
      <p:sp>
        <p:nvSpPr>
          <p:cNvPr id="81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28/12/2012</a:t>
            </a:fld>
            <a:endParaRPr lang="en-GB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28/12/2012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28/12/2012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28/12/2012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28/12/2012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28/12/2012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28/12/2012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28/12/2012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28/12/2012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28/12/2012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28/12/2012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28/12/2012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28/12/2012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28/12/2012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>
                <a:latin typeface="Arial" charset="0"/>
              </a:endParaRPr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55C6A93-BBB9-4F3E-86CC-09A735E9A6C7}" type="datetimeFigureOut">
              <a:rPr lang="en-GB" smtClean="0"/>
              <a:pPr/>
              <a:t>28/12/2012</a:t>
            </a:fld>
            <a:endParaRPr lang="en-GB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Chapter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Neuroanatomy</a:t>
            </a:r>
            <a:r>
              <a:rPr lang="en-GB" dirty="0" smtClean="0"/>
              <a:t> and Brain Mapping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453" y="328363"/>
            <a:ext cx="7772400" cy="1143000"/>
          </a:xfrm>
        </p:spPr>
        <p:txBody>
          <a:bodyPr/>
          <a:lstStyle/>
          <a:p>
            <a:r>
              <a:rPr lang="en-GB" dirty="0" smtClean="0"/>
              <a:t>Forebrain</a:t>
            </a:r>
            <a:r>
              <a:rPr lang="en-GB" dirty="0" smtClean="0">
                <a:solidFill>
                  <a:schemeClr val="accent2"/>
                </a:solidFill>
              </a:rPr>
              <a:t>:</a:t>
            </a:r>
            <a:r>
              <a:rPr lang="en-GB" dirty="0" smtClean="0"/>
              <a:t> </a:t>
            </a:r>
            <a:r>
              <a:rPr lang="en-GB" dirty="0" err="1" smtClean="0"/>
              <a:t>Telencephalon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0654" y="2093178"/>
            <a:ext cx="3754438" cy="4114800"/>
          </a:xfrm>
        </p:spPr>
        <p:txBody>
          <a:bodyPr/>
          <a:lstStyle/>
          <a:p>
            <a:r>
              <a:rPr lang="en-GB" sz="1800" dirty="0" smtClean="0"/>
              <a:t>Limbic system – poorly </a:t>
            </a:r>
            <a:r>
              <a:rPr lang="en-GB" sz="1800" dirty="0"/>
              <a:t>defined</a:t>
            </a:r>
          </a:p>
          <a:p>
            <a:endParaRPr lang="en-GB" sz="1800" dirty="0"/>
          </a:p>
          <a:p>
            <a:r>
              <a:rPr lang="en-GB" sz="1800" dirty="0"/>
              <a:t>Hippocampus </a:t>
            </a:r>
            <a:r>
              <a:rPr lang="en-GB" sz="1800" dirty="0" smtClean="0"/>
              <a:t>&amp; mammillary </a:t>
            </a:r>
            <a:r>
              <a:rPr lang="en-GB" sz="1800" dirty="0"/>
              <a:t>bodies</a:t>
            </a:r>
          </a:p>
          <a:p>
            <a:pPr lvl="1"/>
            <a:r>
              <a:rPr lang="en-GB" sz="1800" dirty="0"/>
              <a:t>Memory</a:t>
            </a:r>
          </a:p>
          <a:p>
            <a:pPr lvl="1">
              <a:buFont typeface="Symbol" pitchFamily="18" charset="2"/>
              <a:buNone/>
            </a:pPr>
            <a:endParaRPr lang="en-GB" sz="1800" dirty="0"/>
          </a:p>
          <a:p>
            <a:r>
              <a:rPr lang="en-GB" sz="1800" dirty="0" err="1"/>
              <a:t>Amygdala</a:t>
            </a:r>
            <a:endParaRPr lang="en-GB" sz="1800" dirty="0"/>
          </a:p>
          <a:p>
            <a:pPr lvl="1"/>
            <a:r>
              <a:rPr lang="en-GB" sz="1800" dirty="0"/>
              <a:t>Emotion anxiety/fear</a:t>
            </a:r>
          </a:p>
        </p:txBody>
      </p:sp>
      <p:pic>
        <p:nvPicPr>
          <p:cNvPr id="227332" name="Picture 4" descr="img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160" y="2289754"/>
            <a:ext cx="3115593" cy="319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459" y="351034"/>
            <a:ext cx="7772400" cy="1143000"/>
          </a:xfrm>
        </p:spPr>
        <p:txBody>
          <a:bodyPr/>
          <a:lstStyle/>
          <a:p>
            <a:r>
              <a:rPr lang="en-GB" dirty="0" smtClean="0"/>
              <a:t>Forebrain: </a:t>
            </a:r>
            <a:r>
              <a:rPr lang="en-GB" dirty="0" err="1"/>
              <a:t>N</a:t>
            </a:r>
            <a:r>
              <a:rPr lang="en-GB" dirty="0" err="1" smtClean="0"/>
              <a:t>eocortex</a:t>
            </a:r>
            <a:endParaRPr lang="en-GB" dirty="0" smtClean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526" y="2158646"/>
            <a:ext cx="3386649" cy="4114800"/>
          </a:xfrm>
        </p:spPr>
        <p:txBody>
          <a:bodyPr/>
          <a:lstStyle/>
          <a:p>
            <a:r>
              <a:rPr lang="en-GB" sz="1800" dirty="0"/>
              <a:t>White matter</a:t>
            </a:r>
          </a:p>
          <a:p>
            <a:pPr lvl="1"/>
            <a:r>
              <a:rPr lang="en-GB" sz="1800" dirty="0"/>
              <a:t>Fibre tracts</a:t>
            </a:r>
          </a:p>
          <a:p>
            <a:r>
              <a:rPr lang="en-GB" sz="1800" dirty="0"/>
              <a:t>Grey matter</a:t>
            </a:r>
          </a:p>
          <a:p>
            <a:pPr lvl="1"/>
            <a:r>
              <a:rPr lang="en-GB" sz="1800" dirty="0" smtClean="0"/>
              <a:t>Cortex</a:t>
            </a:r>
            <a:endParaRPr lang="en-GB" sz="1800" dirty="0"/>
          </a:p>
          <a:p>
            <a:pPr lvl="1"/>
            <a:r>
              <a:rPr lang="en-GB" sz="1800" dirty="0"/>
              <a:t>C</a:t>
            </a:r>
            <a:r>
              <a:rPr lang="en-GB" sz="1800" dirty="0" smtClean="0"/>
              <a:t>ell </a:t>
            </a:r>
            <a:r>
              <a:rPr lang="en-GB" sz="1800" dirty="0"/>
              <a:t>bodies</a:t>
            </a:r>
          </a:p>
          <a:p>
            <a:r>
              <a:rPr lang="en-GB" sz="1800" dirty="0" err="1"/>
              <a:t>Gyri</a:t>
            </a:r>
            <a:r>
              <a:rPr lang="en-GB" sz="1800" dirty="0"/>
              <a:t> (humps)</a:t>
            </a:r>
          </a:p>
          <a:p>
            <a:r>
              <a:rPr lang="en-GB" sz="1800" dirty="0" err="1"/>
              <a:t>Sulci</a:t>
            </a:r>
            <a:r>
              <a:rPr lang="en-GB" sz="1800" dirty="0"/>
              <a:t> (valleys)</a:t>
            </a:r>
          </a:p>
          <a:p>
            <a:r>
              <a:rPr lang="en-GB" sz="1800" dirty="0"/>
              <a:t>Fissures (big valleys)</a:t>
            </a:r>
          </a:p>
        </p:txBody>
      </p:sp>
      <p:pic>
        <p:nvPicPr>
          <p:cNvPr id="228356" name="Picture 4" descr="img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132" y="2289778"/>
            <a:ext cx="3377518" cy="2994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Six layer cortex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Six separate and identifiable layers</a:t>
            </a:r>
          </a:p>
          <a:p>
            <a:endParaRPr lang="en-GB" sz="2400" dirty="0" smtClean="0"/>
          </a:p>
          <a:p>
            <a:pPr lvl="1"/>
            <a:r>
              <a:rPr lang="en-GB" sz="2000" dirty="0" smtClean="0"/>
              <a:t>Molecular layer</a:t>
            </a:r>
          </a:p>
          <a:p>
            <a:pPr lvl="1"/>
            <a:r>
              <a:rPr lang="en-GB" sz="2000" dirty="0" smtClean="0"/>
              <a:t>External granular layer</a:t>
            </a:r>
          </a:p>
          <a:p>
            <a:pPr lvl="1"/>
            <a:r>
              <a:rPr lang="en-GB" sz="2000" dirty="0" smtClean="0"/>
              <a:t>External pyramidal layer </a:t>
            </a:r>
          </a:p>
          <a:p>
            <a:pPr lvl="1"/>
            <a:r>
              <a:rPr lang="en-GB" sz="2000" dirty="0" smtClean="0"/>
              <a:t>Internal granular layer </a:t>
            </a:r>
          </a:p>
          <a:p>
            <a:pPr lvl="1"/>
            <a:r>
              <a:rPr lang="en-GB" sz="2000" dirty="0" smtClean="0"/>
              <a:t>Internal pyramidal layer </a:t>
            </a:r>
          </a:p>
          <a:p>
            <a:pPr lvl="1"/>
            <a:r>
              <a:rPr lang="en-GB" sz="2000" dirty="0" smtClean="0"/>
              <a:t>Multiform layer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Lobes of the brain</a:t>
            </a:r>
            <a:endParaRPr lang="en-GB" dirty="0"/>
          </a:p>
        </p:txBody>
      </p:sp>
      <p:pic>
        <p:nvPicPr>
          <p:cNvPr id="4" name="Picture 4" descr="img0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676" y="1913184"/>
            <a:ext cx="5514286" cy="3942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Occipital </a:t>
            </a:r>
            <a:r>
              <a:rPr lang="en-GB" dirty="0" smtClean="0"/>
              <a:t>lobe</a:t>
            </a:r>
            <a:endParaRPr lang="en-US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At posterior end of cortex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Receives input from visual pathways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Most posterior part is ‘primary visual cortex’ or ‘striate cortex’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Damage to V1 (striate cortex) causes loss of vision or ‘cortical blindness’</a:t>
            </a:r>
          </a:p>
          <a:p>
            <a:pPr>
              <a:lnSpc>
                <a:spcPct val="90000"/>
              </a:lnSpc>
            </a:pPr>
            <a:r>
              <a:rPr lang="en-GB" sz="2400" dirty="0" err="1" smtClean="0"/>
              <a:t>Extrastriate</a:t>
            </a:r>
            <a:r>
              <a:rPr lang="en-GB" sz="2400" dirty="0" smtClean="0"/>
              <a:t> areas are distinct for different visual tasks, such as colour processing (V4) and motion perception (V5)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Parietal </a:t>
            </a:r>
            <a:r>
              <a:rPr lang="en-GB" dirty="0" smtClean="0"/>
              <a:t>lobe</a:t>
            </a:r>
            <a:endParaRPr lang="en-US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Lies between occipital lobe and central </a:t>
            </a:r>
            <a:r>
              <a:rPr lang="en-GB" sz="2800" dirty="0" err="1"/>
              <a:t>sulcus</a:t>
            </a:r>
            <a:r>
              <a:rPr lang="en-GB" sz="2800" dirty="0"/>
              <a:t> </a:t>
            </a:r>
          </a:p>
          <a:p>
            <a:r>
              <a:rPr lang="en-GB" sz="2800" dirty="0"/>
              <a:t>Specialized for dealing with </a:t>
            </a:r>
            <a:r>
              <a:rPr lang="en-GB" sz="2800" dirty="0" smtClean="0"/>
              <a:t>spatial awareness and navigation</a:t>
            </a:r>
          </a:p>
          <a:p>
            <a:r>
              <a:rPr lang="en-GB" sz="2800" dirty="0" smtClean="0"/>
              <a:t>When the parietal lobe suffers injury, most especially on the right side, the individual can experience </a:t>
            </a:r>
            <a:r>
              <a:rPr lang="en-GB" sz="2800" dirty="0" err="1" smtClean="0"/>
              <a:t>hemispatial</a:t>
            </a:r>
            <a:r>
              <a:rPr lang="en-GB" sz="2800" dirty="0" smtClean="0"/>
              <a:t> neglect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Temporal </a:t>
            </a:r>
            <a:r>
              <a:rPr lang="en-GB" dirty="0" smtClean="0"/>
              <a:t>lobe</a:t>
            </a:r>
            <a:endParaRPr lang="en-US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Located laterally on each hemisphere under the lateral or </a:t>
            </a:r>
            <a:r>
              <a:rPr lang="en-GB" sz="2800" dirty="0" err="1" smtClean="0"/>
              <a:t>Sylvian</a:t>
            </a:r>
            <a:r>
              <a:rPr lang="en-GB" sz="2800" dirty="0" smtClean="0"/>
              <a:t> fissure </a:t>
            </a:r>
          </a:p>
          <a:p>
            <a:r>
              <a:rPr lang="en-GB" sz="2800" dirty="0" smtClean="0"/>
              <a:t>Left temporal lobe seemingly specialized for human speech </a:t>
            </a:r>
          </a:p>
          <a:p>
            <a:r>
              <a:rPr lang="en-GB" sz="2800" dirty="0" smtClean="0"/>
              <a:t>Also </a:t>
            </a:r>
            <a:r>
              <a:rPr lang="en-GB" sz="2800" dirty="0"/>
              <a:t>contributes to complex aspects of vision (e.g. face perception)</a:t>
            </a:r>
          </a:p>
          <a:p>
            <a:r>
              <a:rPr lang="en-GB" sz="2800" dirty="0"/>
              <a:t>Also plays part in motivational and emotional behaviours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Frontal </a:t>
            </a:r>
            <a:r>
              <a:rPr lang="en-GB" dirty="0" smtClean="0"/>
              <a:t>lobe</a:t>
            </a:r>
            <a:endParaRPr lang="en-US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00213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Found anterior to the parietal lobe and dorsal to the temporal lobe is the frontal lobe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 smtClean="0"/>
              <a:t>Deals with complex processes including planning, coordinating, controlling and carrying out behaviour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The primary motor cortex is located in the frontal lobe and is responsible for the control of the voluntary movements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 smtClean="0"/>
              <a:t>Located in the left frontal lobe is </a:t>
            </a:r>
            <a:r>
              <a:rPr lang="en-GB" sz="2000" dirty="0" err="1" smtClean="0"/>
              <a:t>Broca’s</a:t>
            </a:r>
            <a:r>
              <a:rPr lang="en-GB" sz="2000" dirty="0" smtClean="0"/>
              <a:t> area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Anterior </a:t>
            </a:r>
            <a:r>
              <a:rPr lang="en-GB" sz="2000" dirty="0"/>
              <a:t>part – prefrontal </a:t>
            </a:r>
            <a:r>
              <a:rPr lang="en-GB" sz="2000" dirty="0" smtClean="0"/>
              <a:t>cortex – receives information </a:t>
            </a:r>
            <a:r>
              <a:rPr lang="en-GB" sz="2000" dirty="0"/>
              <a:t>from all sensory systems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Ventricular system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800" dirty="0" smtClean="0"/>
              <a:t>Hollow structures in the brain that are joined to the spinal cord's central canal </a:t>
            </a:r>
          </a:p>
          <a:p>
            <a:endParaRPr lang="en-GB" sz="1800" dirty="0" smtClean="0"/>
          </a:p>
          <a:p>
            <a:r>
              <a:rPr lang="en-GB" sz="1800" dirty="0" smtClean="0"/>
              <a:t>Four ventricles </a:t>
            </a:r>
          </a:p>
          <a:p>
            <a:pPr lvl="1"/>
            <a:r>
              <a:rPr lang="en-GB" sz="1400" dirty="0" smtClean="0"/>
              <a:t>right &amp; left lateral ventricles</a:t>
            </a:r>
          </a:p>
          <a:p>
            <a:pPr lvl="1"/>
            <a:r>
              <a:rPr lang="en-GB" sz="1400" dirty="0" smtClean="0"/>
              <a:t>third ventricle </a:t>
            </a:r>
          </a:p>
          <a:p>
            <a:pPr lvl="1"/>
            <a:r>
              <a:rPr lang="en-GB" sz="1400" dirty="0" smtClean="0"/>
              <a:t>fourth ventricle </a:t>
            </a:r>
          </a:p>
        </p:txBody>
      </p:sp>
      <p:pic>
        <p:nvPicPr>
          <p:cNvPr id="14" name="Content Placeholder 13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225" y="2318898"/>
            <a:ext cx="3581400" cy="31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037" y="985838"/>
            <a:ext cx="7814317" cy="1444625"/>
          </a:xfrm>
        </p:spPr>
        <p:txBody>
          <a:bodyPr/>
          <a:lstStyle/>
          <a:p>
            <a:r>
              <a:rPr lang="en-GB" dirty="0" smtClean="0"/>
              <a:t>Brain mapping techniques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13612" cy="1143000"/>
          </a:xfrm>
        </p:spPr>
        <p:txBody>
          <a:bodyPr/>
          <a:lstStyle/>
          <a:p>
            <a:r>
              <a:rPr lang="en-GB" dirty="0" smtClean="0"/>
              <a:t>Anatomical terms of location</a:t>
            </a:r>
            <a:endParaRPr lang="en-GB" dirty="0"/>
          </a:p>
        </p:txBody>
      </p:sp>
      <p:pic>
        <p:nvPicPr>
          <p:cNvPr id="4" name="Content Placeholder 3" descr="brain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2040" y="2564904"/>
            <a:ext cx="36518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27584" y="2132856"/>
            <a:ext cx="3581400" cy="4114800"/>
          </a:xfrm>
        </p:spPr>
        <p:txBody>
          <a:bodyPr/>
          <a:lstStyle/>
          <a:p>
            <a:r>
              <a:rPr lang="en-US" altLang="en-US" sz="1800" dirty="0" smtClean="0"/>
              <a:t>Dorsal – literally back side: refers to the top</a:t>
            </a:r>
          </a:p>
          <a:p>
            <a:r>
              <a:rPr lang="en-US" altLang="en-US" sz="1800" dirty="0" smtClean="0"/>
              <a:t>Ventral – literally stomach side: refers to the bottom</a:t>
            </a:r>
          </a:p>
          <a:p>
            <a:r>
              <a:rPr lang="en-US" altLang="en-US" sz="1800" dirty="0" smtClean="0"/>
              <a:t>Medial – towards to middle</a:t>
            </a:r>
          </a:p>
          <a:p>
            <a:r>
              <a:rPr lang="en-US" altLang="en-US" sz="1800" dirty="0" smtClean="0"/>
              <a:t>Lateral – away from the middle</a:t>
            </a:r>
          </a:p>
          <a:p>
            <a:r>
              <a:rPr lang="en-US" altLang="en-US" sz="1800" dirty="0" smtClean="0"/>
              <a:t>Anterior – literally before: towards the front</a:t>
            </a:r>
          </a:p>
          <a:p>
            <a:r>
              <a:rPr lang="en-US" altLang="en-US" sz="1800" dirty="0" smtClean="0"/>
              <a:t>Posterior – literally after: towards the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</a:t>
            </a:r>
            <a:r>
              <a:rPr lang="en-GB" dirty="0" smtClean="0"/>
              <a:t>study </a:t>
            </a:r>
            <a:r>
              <a:rPr lang="en-GB" dirty="0"/>
              <a:t>a </a:t>
            </a:r>
            <a:r>
              <a:rPr lang="en-GB" dirty="0" smtClean="0"/>
              <a:t>brain</a:t>
            </a:r>
            <a:endParaRPr lang="en-GB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Ex-vivo</a:t>
            </a:r>
            <a:endParaRPr lang="en-GB" dirty="0"/>
          </a:p>
          <a:p>
            <a:pPr lvl="1"/>
            <a:r>
              <a:rPr lang="en-GB" dirty="0"/>
              <a:t>Post-mortem </a:t>
            </a:r>
            <a:r>
              <a:rPr lang="en-GB" dirty="0" smtClean="0"/>
              <a:t>(i.e. </a:t>
            </a:r>
            <a:r>
              <a:rPr lang="en-GB" dirty="0"/>
              <a:t>dead body)</a:t>
            </a:r>
          </a:p>
          <a:p>
            <a:r>
              <a:rPr lang="en-GB" dirty="0" smtClean="0"/>
              <a:t>Ex-vitro</a:t>
            </a:r>
            <a:endParaRPr lang="en-GB" dirty="0"/>
          </a:p>
          <a:p>
            <a:pPr lvl="1"/>
            <a:r>
              <a:rPr lang="en-GB" dirty="0"/>
              <a:t>Slices, </a:t>
            </a:r>
            <a:r>
              <a:rPr lang="en-GB" dirty="0" smtClean="0"/>
              <a:t>cultures </a:t>
            </a:r>
            <a:endParaRPr lang="en-GB" dirty="0"/>
          </a:p>
          <a:p>
            <a:r>
              <a:rPr lang="en-GB" dirty="0" smtClean="0"/>
              <a:t>In-vivo</a:t>
            </a:r>
            <a:endParaRPr lang="en-GB" dirty="0"/>
          </a:p>
          <a:p>
            <a:pPr lvl="1"/>
            <a:r>
              <a:rPr lang="en-GB" dirty="0"/>
              <a:t>Whole animal</a:t>
            </a:r>
          </a:p>
          <a:p>
            <a:pPr lvl="1"/>
            <a:r>
              <a:rPr lang="en-GB" dirty="0"/>
              <a:t>Invasive</a:t>
            </a:r>
          </a:p>
          <a:p>
            <a:pPr lvl="1"/>
            <a:r>
              <a:rPr lang="en-GB" dirty="0"/>
              <a:t>Non-invasive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Ex-vivo </a:t>
            </a:r>
            <a:r>
              <a:rPr lang="en-GB" dirty="0" smtClean="0"/>
              <a:t>(post-mortem</a:t>
            </a:r>
            <a:r>
              <a:rPr lang="en-GB" dirty="0"/>
              <a:t>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Non-dynamic</a:t>
            </a:r>
          </a:p>
          <a:p>
            <a:r>
              <a:rPr lang="en-GB" dirty="0"/>
              <a:t>Macroscopic and </a:t>
            </a:r>
            <a:r>
              <a:rPr lang="en-GB" dirty="0" smtClean="0"/>
              <a:t>microscopic </a:t>
            </a:r>
            <a:r>
              <a:rPr lang="en-GB" dirty="0"/>
              <a:t>observation of tissue</a:t>
            </a:r>
          </a:p>
          <a:p>
            <a:r>
              <a:rPr lang="en-GB" dirty="0"/>
              <a:t>Staining of tissue to show structures or chemistry</a:t>
            </a:r>
          </a:p>
          <a:p>
            <a:r>
              <a:rPr lang="en-GB" dirty="0"/>
              <a:t>Biochemical analysis of tissue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In-vivo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Biochemical analysis of dynamic processes</a:t>
            </a:r>
          </a:p>
          <a:p>
            <a:r>
              <a:rPr lang="en-GB" dirty="0"/>
              <a:t>Electrophysiology recording of neural activity</a:t>
            </a:r>
          </a:p>
          <a:p>
            <a:r>
              <a:rPr lang="en-GB" dirty="0"/>
              <a:t>Effects of drugs, changed chemical environment, electrical </a:t>
            </a:r>
            <a:r>
              <a:rPr lang="en-GB" dirty="0" smtClean="0"/>
              <a:t>stimulation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In-vivo (animal studies</a:t>
            </a:r>
            <a:r>
              <a:rPr lang="en-GB" dirty="0"/>
              <a:t>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/>
              <a:t>Induced </a:t>
            </a:r>
            <a:r>
              <a:rPr lang="en-GB" dirty="0" smtClean="0"/>
              <a:t>lesion</a:t>
            </a:r>
            <a:endParaRPr lang="en-GB" dirty="0"/>
          </a:p>
          <a:p>
            <a:pPr lvl="1"/>
            <a:r>
              <a:rPr lang="en-GB" dirty="0"/>
              <a:t>Aspiration</a:t>
            </a:r>
          </a:p>
          <a:p>
            <a:pPr lvl="1"/>
            <a:r>
              <a:rPr lang="en-GB" dirty="0"/>
              <a:t>Electrical</a:t>
            </a:r>
          </a:p>
          <a:p>
            <a:pPr lvl="1"/>
            <a:r>
              <a:rPr lang="en-GB" dirty="0"/>
              <a:t>Chemical</a:t>
            </a:r>
          </a:p>
          <a:p>
            <a:pPr lvl="1"/>
            <a:endParaRPr lang="en-GB" dirty="0"/>
          </a:p>
          <a:p>
            <a:r>
              <a:rPr lang="en-GB" dirty="0"/>
              <a:t>Stimulation</a:t>
            </a:r>
          </a:p>
          <a:p>
            <a:pPr lvl="1"/>
            <a:r>
              <a:rPr lang="en-GB" dirty="0"/>
              <a:t>Electrical</a:t>
            </a:r>
          </a:p>
          <a:p>
            <a:pPr lvl="1"/>
            <a:r>
              <a:rPr lang="en-GB" dirty="0"/>
              <a:t>Chemical</a:t>
            </a:r>
          </a:p>
          <a:p>
            <a:pPr lvl="1"/>
            <a:endParaRPr lang="en-GB" dirty="0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/>
              <a:t>Micro recording</a:t>
            </a:r>
          </a:p>
          <a:p>
            <a:pPr lvl="1"/>
            <a:r>
              <a:rPr lang="en-GB"/>
              <a:t>Single-unit</a:t>
            </a:r>
          </a:p>
          <a:p>
            <a:pPr lvl="1"/>
            <a:r>
              <a:rPr lang="en-GB"/>
              <a:t>Multi-unit</a:t>
            </a:r>
          </a:p>
          <a:p>
            <a:pPr lvl="1"/>
            <a:endParaRPr lang="en-GB"/>
          </a:p>
          <a:p>
            <a:pPr lvl="1"/>
            <a:endParaRPr lang="en-GB"/>
          </a:p>
          <a:p>
            <a:r>
              <a:rPr lang="en-GB"/>
              <a:t>Genetic engineering</a:t>
            </a:r>
          </a:p>
          <a:p>
            <a:pPr lvl="1"/>
            <a:r>
              <a:rPr lang="en-GB"/>
              <a:t>Knockouts</a:t>
            </a:r>
          </a:p>
          <a:p>
            <a:pPr lvl="1"/>
            <a:r>
              <a:rPr lang="en-GB"/>
              <a:t>Replacement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Animal lesions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cognitive tasks to animals</a:t>
            </a:r>
          </a:p>
          <a:p>
            <a:r>
              <a:rPr lang="en-GB" dirty="0"/>
              <a:t>Damage part of animal’s brain</a:t>
            </a:r>
          </a:p>
          <a:p>
            <a:r>
              <a:rPr lang="en-GB" dirty="0"/>
              <a:t>See if animal can still perform or learn task</a:t>
            </a:r>
          </a:p>
          <a:p>
            <a:r>
              <a:rPr lang="en-GB" dirty="0"/>
              <a:t>If not, then damaged brain part must play role in cognitive operation required for the </a:t>
            </a:r>
            <a:r>
              <a:rPr lang="en-GB" dirty="0" smtClean="0"/>
              <a:t>task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example: R</a:t>
            </a:r>
            <a:r>
              <a:rPr lang="en-GB" dirty="0" smtClean="0"/>
              <a:t>adial arm maze</a:t>
            </a:r>
            <a:endParaRPr lang="en-GB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315" y="2142794"/>
            <a:ext cx="5017769" cy="3463290"/>
          </a:xfrm>
        </p:spPr>
        <p:txBody>
          <a:bodyPr/>
          <a:lstStyle/>
          <a:p>
            <a:r>
              <a:rPr lang="en-GB" sz="2400" dirty="0"/>
              <a:t>Place animal in maze</a:t>
            </a:r>
          </a:p>
          <a:p>
            <a:r>
              <a:rPr lang="en-GB" sz="2400" dirty="0"/>
              <a:t>Only some arms contain reward</a:t>
            </a:r>
          </a:p>
          <a:p>
            <a:r>
              <a:rPr lang="en-GB" sz="2400" dirty="0"/>
              <a:t>After repeated trials animal goes to baited arms, not empty ones</a:t>
            </a:r>
          </a:p>
          <a:p>
            <a:r>
              <a:rPr lang="en-GB" sz="2400" dirty="0"/>
              <a:t>Cognitive operations</a:t>
            </a:r>
          </a:p>
          <a:p>
            <a:pPr lvl="1"/>
            <a:r>
              <a:rPr lang="en-GB" sz="2400" dirty="0"/>
              <a:t>spatial navigation</a:t>
            </a:r>
          </a:p>
          <a:p>
            <a:pPr lvl="1"/>
            <a:r>
              <a:rPr lang="en-GB" sz="2400" dirty="0"/>
              <a:t>spatial learning</a:t>
            </a:r>
          </a:p>
        </p:txBody>
      </p:sp>
      <p:pic>
        <p:nvPicPr>
          <p:cNvPr id="123908" name="Picture 4" descr="radial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2893" y="2440919"/>
            <a:ext cx="3033947" cy="3218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Stereotaxic </a:t>
            </a:r>
            <a:r>
              <a:rPr lang="en-GB" dirty="0" smtClean="0"/>
              <a:t>surgery</a:t>
            </a:r>
            <a:endParaRPr lang="en-GB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want to lesion a very small or sub-cortical area, you have to be able to locate the area</a:t>
            </a:r>
          </a:p>
          <a:p>
            <a:endParaRPr lang="en-GB" dirty="0"/>
          </a:p>
          <a:p>
            <a:r>
              <a:rPr lang="en-GB" dirty="0"/>
              <a:t>Location of areas of the brain is done in stereotaxic </a:t>
            </a:r>
            <a:r>
              <a:rPr lang="en-GB" dirty="0" smtClean="0"/>
              <a:t>space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Stereotaxic </a:t>
            </a:r>
            <a:r>
              <a:rPr lang="en-GB" dirty="0" smtClean="0"/>
              <a:t>atlas</a:t>
            </a:r>
            <a:endParaRPr lang="en-GB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Any given part of the brain will have coordinates in stereotaxic space and those coordintes can be located in an atlas</a:t>
            </a:r>
          </a:p>
        </p:txBody>
      </p:sp>
      <p:pic>
        <p:nvPicPr>
          <p:cNvPr id="125956" name="Picture 4" descr="stereot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86200"/>
            <a:ext cx="3943350" cy="2687638"/>
          </a:xfrm>
          <a:prstGeom prst="rect">
            <a:avLst/>
          </a:prstGeom>
          <a:noFill/>
        </p:spPr>
      </p:pic>
      <p:sp>
        <p:nvSpPr>
          <p:cNvPr id="125957" name="Line 5"/>
          <p:cNvSpPr>
            <a:spLocks noChangeShapeType="1"/>
          </p:cNvSpPr>
          <p:nvPr/>
        </p:nvSpPr>
        <p:spPr bwMode="auto">
          <a:xfrm flipH="1" flipV="1">
            <a:off x="6191250" y="3657600"/>
            <a:ext cx="9525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560" y="358140"/>
            <a:ext cx="8458200" cy="1143000"/>
          </a:xfrm>
        </p:spPr>
        <p:txBody>
          <a:bodyPr/>
          <a:lstStyle/>
          <a:p>
            <a:r>
              <a:rPr lang="en-GB" dirty="0" err="1"/>
              <a:t>Stereotaxic</a:t>
            </a:r>
            <a:r>
              <a:rPr lang="en-GB" dirty="0"/>
              <a:t> landmark is the </a:t>
            </a:r>
            <a:r>
              <a:rPr lang="en-GB" dirty="0" err="1"/>
              <a:t>bregma</a:t>
            </a:r>
            <a:endParaRPr lang="en-GB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7270" y="2125980"/>
            <a:ext cx="3752850" cy="4114800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bregma</a:t>
            </a:r>
            <a:r>
              <a:rPr lang="en-GB" dirty="0"/>
              <a:t> is where the coronal and the </a:t>
            </a:r>
            <a:r>
              <a:rPr lang="en-GB" dirty="0" err="1"/>
              <a:t>sagittal</a:t>
            </a:r>
            <a:r>
              <a:rPr lang="en-GB" dirty="0"/>
              <a:t> sutures of the skull intersect</a:t>
            </a:r>
          </a:p>
        </p:txBody>
      </p:sp>
      <p:pic>
        <p:nvPicPr>
          <p:cNvPr id="126980" name="Picture 4" descr="breg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548" y="2434590"/>
            <a:ext cx="2691901" cy="3337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Stereotaxic </a:t>
            </a:r>
            <a:r>
              <a:rPr lang="en-GB" dirty="0" smtClean="0"/>
              <a:t>device</a:t>
            </a:r>
            <a:endParaRPr lang="en-GB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910" y="2080259"/>
            <a:ext cx="4396740" cy="3870643"/>
          </a:xfrm>
        </p:spPr>
        <p:txBody>
          <a:bodyPr/>
          <a:lstStyle/>
          <a:p>
            <a:r>
              <a:rPr lang="en-GB" sz="2400" dirty="0"/>
              <a:t>Animal </a:t>
            </a:r>
            <a:r>
              <a:rPr lang="en-GB" sz="2400" dirty="0" smtClean="0"/>
              <a:t>anaesthetized</a:t>
            </a:r>
            <a:endParaRPr lang="en-GB" sz="2400" dirty="0"/>
          </a:p>
          <a:p>
            <a:r>
              <a:rPr lang="en-GB" sz="2400" dirty="0"/>
              <a:t>Head fixed in device</a:t>
            </a:r>
          </a:p>
          <a:p>
            <a:r>
              <a:rPr lang="en-GB" sz="2400" dirty="0" err="1"/>
              <a:t>Bregma</a:t>
            </a:r>
            <a:r>
              <a:rPr lang="en-GB" sz="2400" dirty="0"/>
              <a:t> is exposed</a:t>
            </a:r>
          </a:p>
          <a:p>
            <a:r>
              <a:rPr lang="en-GB" sz="2400" dirty="0"/>
              <a:t>Electrode is guided in brain area with adjustment knobs</a:t>
            </a:r>
          </a:p>
          <a:p>
            <a:r>
              <a:rPr lang="en-GB" sz="2400" dirty="0"/>
              <a:t>Current is applied to electrode </a:t>
            </a:r>
            <a:r>
              <a:rPr lang="en-GB" sz="2400" dirty="0" err="1"/>
              <a:t>lesioning</a:t>
            </a:r>
            <a:r>
              <a:rPr lang="en-GB" sz="2400" dirty="0"/>
              <a:t> area</a:t>
            </a:r>
          </a:p>
          <a:p>
            <a:endParaRPr lang="en-GB" sz="2800" dirty="0"/>
          </a:p>
        </p:txBody>
      </p:sp>
      <p:pic>
        <p:nvPicPr>
          <p:cNvPr id="128004" name="Picture 4" descr="rat in 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550" y="2057400"/>
            <a:ext cx="3684588" cy="4548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7309"/>
            <a:ext cx="8229600" cy="1143000"/>
          </a:xfrm>
        </p:spPr>
        <p:txBody>
          <a:bodyPr/>
          <a:lstStyle/>
          <a:p>
            <a:r>
              <a:rPr lang="en-GB" dirty="0" err="1" smtClean="0"/>
              <a:t>Brodmann</a:t>
            </a:r>
            <a:r>
              <a:rPr lang="en-GB" dirty="0" smtClean="0"/>
              <a:t> areas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10622" y="2401586"/>
            <a:ext cx="4500208" cy="3951288"/>
          </a:xfrm>
        </p:spPr>
        <p:txBody>
          <a:bodyPr/>
          <a:lstStyle/>
          <a:p>
            <a:r>
              <a:rPr lang="en-GB" sz="2000" dirty="0" smtClean="0"/>
              <a:t>A BA is a region of the cerebral cortex </a:t>
            </a:r>
          </a:p>
          <a:p>
            <a:r>
              <a:rPr lang="en-GB" sz="2000" dirty="0" smtClean="0"/>
              <a:t>Based on its </a:t>
            </a:r>
            <a:r>
              <a:rPr lang="en-GB" sz="2000" dirty="0" err="1" smtClean="0"/>
              <a:t>cytoarchitecture</a:t>
            </a:r>
            <a:r>
              <a:rPr lang="en-GB" sz="2000" dirty="0" smtClean="0"/>
              <a:t> or organization of cells</a:t>
            </a:r>
          </a:p>
          <a:p>
            <a:r>
              <a:rPr lang="en-GB" sz="2000" dirty="0" err="1" smtClean="0"/>
              <a:t>Korbinian</a:t>
            </a:r>
            <a:r>
              <a:rPr lang="en-GB" sz="2000" dirty="0" smtClean="0"/>
              <a:t> </a:t>
            </a:r>
            <a:r>
              <a:rPr lang="en-GB" sz="2000" dirty="0" err="1" smtClean="0"/>
              <a:t>Brodmann</a:t>
            </a:r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endParaRPr lang="en-GB" dirty="0"/>
          </a:p>
        </p:txBody>
      </p:sp>
      <p:pic>
        <p:nvPicPr>
          <p:cNvPr id="8" name="Content Placeholder 7" descr="Gray726-Brodman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803" y="2838933"/>
            <a:ext cx="3562175" cy="266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EEG and ERP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Electroencephalography (EEG)</a:t>
            </a:r>
          </a:p>
          <a:p>
            <a:pPr lvl="1"/>
            <a:r>
              <a:rPr lang="en-GB" dirty="0"/>
              <a:t>Electrical field of brain</a:t>
            </a:r>
          </a:p>
          <a:p>
            <a:pPr lvl="1"/>
            <a:r>
              <a:rPr lang="en-GB" dirty="0"/>
              <a:t>Records potential of neurons doing same thing at same time</a:t>
            </a:r>
          </a:p>
          <a:p>
            <a:r>
              <a:rPr lang="en-GB" dirty="0"/>
              <a:t>Event-related potential (ERP)</a:t>
            </a:r>
          </a:p>
          <a:p>
            <a:pPr lvl="1"/>
            <a:r>
              <a:rPr lang="en-GB" dirty="0"/>
              <a:t>Changes in the electrical fields related to a stimulus or an </a:t>
            </a:r>
            <a:r>
              <a:rPr lang="en-GB" dirty="0" smtClean="0"/>
              <a:t>action</a:t>
            </a:r>
          </a:p>
          <a:p>
            <a:pPr lvl="1"/>
            <a:r>
              <a:rPr lang="en-GB" dirty="0" smtClean="0"/>
              <a:t>Averaged EEG signal</a:t>
            </a:r>
          </a:p>
          <a:p>
            <a:pPr lvl="1"/>
            <a:r>
              <a:rPr lang="en-GB" dirty="0" smtClean="0"/>
              <a:t>Inverse problem with localization because of unknowns in brain structure 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Magnetoencephalogram</a:t>
            </a:r>
            <a:r>
              <a:rPr lang="en-GB" dirty="0" smtClean="0"/>
              <a:t> (MEG)</a:t>
            </a:r>
            <a:endParaRPr lang="en-GB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140" y="1965960"/>
            <a:ext cx="7738110" cy="3524250"/>
          </a:xfrm>
        </p:spPr>
        <p:txBody>
          <a:bodyPr/>
          <a:lstStyle/>
          <a:p>
            <a:r>
              <a:rPr lang="en-GB" dirty="0"/>
              <a:t>There is a magnetic field perpendicular to the electric field</a:t>
            </a:r>
          </a:p>
          <a:p>
            <a:r>
              <a:rPr lang="en-GB" dirty="0"/>
              <a:t>Magnetic field not attenuated by the skull</a:t>
            </a:r>
          </a:p>
          <a:p>
            <a:r>
              <a:rPr lang="en-GB" dirty="0"/>
              <a:t>Very small magnetic </a:t>
            </a:r>
            <a:r>
              <a:rPr lang="en-GB" dirty="0" smtClean="0"/>
              <a:t>fields</a:t>
            </a:r>
          </a:p>
          <a:p>
            <a:r>
              <a:rPr lang="en-GB" dirty="0" smtClean="0"/>
              <a:t>Inverse problem reduced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CT or CAT scan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Computed Axial Tomography</a:t>
            </a:r>
          </a:p>
          <a:p>
            <a:r>
              <a:rPr lang="en-GB" dirty="0" smtClean="0"/>
              <a:t>Basically, </a:t>
            </a:r>
            <a:r>
              <a:rPr lang="en-GB" dirty="0"/>
              <a:t>a fancy X-ray with some computer reconstruction</a:t>
            </a:r>
          </a:p>
          <a:p>
            <a:r>
              <a:rPr lang="en-GB" dirty="0"/>
              <a:t>Requires radiation exposure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910" y="346710"/>
            <a:ext cx="8458200" cy="1143000"/>
          </a:xfrm>
        </p:spPr>
        <p:txBody>
          <a:bodyPr/>
          <a:lstStyle/>
          <a:p>
            <a:r>
              <a:rPr lang="en-GB" dirty="0" smtClean="0"/>
              <a:t>Structural MRI</a:t>
            </a:r>
            <a:endParaRPr lang="en-GB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Magnetic Resonance Imaging</a:t>
            </a:r>
          </a:p>
          <a:p>
            <a:r>
              <a:rPr lang="en-GB"/>
              <a:t>Detect hydrogen density</a:t>
            </a:r>
          </a:p>
          <a:p>
            <a:r>
              <a:rPr lang="en-GB"/>
              <a:t>Hydrogen density is dependent upon water content</a:t>
            </a:r>
          </a:p>
          <a:p>
            <a:r>
              <a:rPr lang="en-GB"/>
              <a:t>Different tissues have different water content</a:t>
            </a:r>
          </a:p>
          <a:p>
            <a:r>
              <a:rPr lang="en-GB"/>
              <a:t>MRI provides near-photographic detail with no radiation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Structural </a:t>
            </a:r>
            <a:r>
              <a:rPr lang="en-GB" dirty="0" smtClean="0"/>
              <a:t>data </a:t>
            </a:r>
            <a:r>
              <a:rPr lang="en-GB" dirty="0"/>
              <a:t>alone 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Enlarged ventricles shows tissue loss in identical twins discordant for schizophrenia</a:t>
            </a:r>
          </a:p>
        </p:txBody>
      </p:sp>
      <p:pic>
        <p:nvPicPr>
          <p:cNvPr id="136196" name="Picture 4" descr="slide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3524250"/>
            <a:ext cx="5329237" cy="30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11530" y="381318"/>
            <a:ext cx="10504170" cy="1143000"/>
          </a:xfrm>
        </p:spPr>
        <p:txBody>
          <a:bodyPr/>
          <a:lstStyle/>
          <a:p>
            <a:r>
              <a:rPr lang="en-GB" dirty="0" smtClean="0"/>
              <a:t>Positron Emission Tomography (PET)</a:t>
            </a:r>
            <a:endParaRPr lang="en-GB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2084388"/>
            <a:ext cx="4162425" cy="4114800"/>
          </a:xfrm>
        </p:spPr>
        <p:txBody>
          <a:bodyPr/>
          <a:lstStyle/>
          <a:p>
            <a:r>
              <a:rPr lang="en-GB" sz="2800" dirty="0" smtClean="0"/>
              <a:t>Uses radioactive tracer </a:t>
            </a:r>
          </a:p>
          <a:p>
            <a:r>
              <a:rPr lang="en-GB" sz="2800" dirty="0" smtClean="0"/>
              <a:t>Metabolic activity is measured as a indirect measure of the radioactive tracer </a:t>
            </a:r>
            <a:endParaRPr lang="en-GB" sz="2800" dirty="0"/>
          </a:p>
        </p:txBody>
      </p:sp>
      <p:pic>
        <p:nvPicPr>
          <p:cNvPr id="138244" name="Picture 4" descr="imslide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225" y="2362200"/>
            <a:ext cx="4067175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Functional </a:t>
            </a:r>
            <a:r>
              <a:rPr lang="en-GB" dirty="0" smtClean="0"/>
              <a:t>MRI (</a:t>
            </a:r>
            <a:r>
              <a:rPr lang="en-GB" dirty="0" err="1" smtClean="0"/>
              <a:t>fMRI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Oxygen </a:t>
            </a:r>
            <a:r>
              <a:rPr lang="en-GB" dirty="0"/>
              <a:t>and glucose are carried by the blood</a:t>
            </a:r>
          </a:p>
          <a:p>
            <a:r>
              <a:rPr lang="en-GB" dirty="0"/>
              <a:t>Parts of the brain that are active in a </a:t>
            </a:r>
            <a:r>
              <a:rPr lang="en-GB" dirty="0" smtClean="0"/>
              <a:t>given </a:t>
            </a:r>
            <a:r>
              <a:rPr lang="en-GB" dirty="0"/>
              <a:t>task will require more fuel</a:t>
            </a:r>
          </a:p>
          <a:p>
            <a:r>
              <a:rPr lang="en-GB" dirty="0" smtClean="0"/>
              <a:t>Blood-oxygen-level dependent (BOLD) contrast</a:t>
            </a:r>
          </a:p>
          <a:p>
            <a:r>
              <a:rPr lang="en-GB" dirty="0" smtClean="0"/>
              <a:t>Measures </a:t>
            </a:r>
            <a:r>
              <a:rPr lang="en-GB" dirty="0"/>
              <a:t>changes in blood flow, therefore called </a:t>
            </a:r>
            <a:r>
              <a:rPr lang="en-GB" dirty="0" smtClean="0"/>
              <a:t>‘hemodynamic’</a:t>
            </a:r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301625"/>
            <a:ext cx="9339897" cy="1143000"/>
          </a:xfrm>
        </p:spPr>
        <p:txBody>
          <a:bodyPr/>
          <a:lstStyle/>
          <a:p>
            <a:r>
              <a:rPr lang="en-GB" dirty="0" err="1" smtClean="0"/>
              <a:t>Transcranial</a:t>
            </a:r>
            <a:r>
              <a:rPr lang="en-GB" dirty="0" smtClean="0"/>
              <a:t> Magnetic Stimulation (TMS)</a:t>
            </a:r>
            <a:endParaRPr lang="en-GB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60" y="2118360"/>
            <a:ext cx="4438650" cy="4114800"/>
          </a:xfrm>
        </p:spPr>
        <p:txBody>
          <a:bodyPr/>
          <a:lstStyle/>
          <a:p>
            <a:r>
              <a:rPr lang="en-GB" sz="2000" dirty="0" smtClean="0"/>
              <a:t>A </a:t>
            </a:r>
            <a:r>
              <a:rPr lang="en-GB" sz="2000" dirty="0"/>
              <a:t>magnetic field induces an electrical current in a nearby </a:t>
            </a:r>
            <a:r>
              <a:rPr lang="en-GB" sz="2000" dirty="0" smtClean="0"/>
              <a:t>conductor</a:t>
            </a:r>
          </a:p>
          <a:p>
            <a:r>
              <a:rPr lang="en-GB" sz="2000" dirty="0" smtClean="0"/>
              <a:t>A magnetic pulse in a coil induces a brief electrical current in the nearby brain area</a:t>
            </a:r>
          </a:p>
          <a:p>
            <a:r>
              <a:rPr lang="en-GB" sz="2000" dirty="0" smtClean="0"/>
              <a:t>This transiently disrupts functioning in the brain area below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148484" name="Picture 4" descr="slide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925" y="2377440"/>
            <a:ext cx="3190875" cy="348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Cerebral dialysis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 smtClean="0"/>
              <a:t>Measures the concentration of specific neurochemicals outside the cells in behaving animals </a:t>
            </a:r>
          </a:p>
          <a:p>
            <a:r>
              <a:rPr lang="en-GB" sz="2000" dirty="0" smtClean="0"/>
              <a:t>Fine </a:t>
            </a:r>
            <a:r>
              <a:rPr lang="en-GB" sz="2000" dirty="0" err="1" smtClean="0"/>
              <a:t>microdialysis</a:t>
            </a:r>
            <a:r>
              <a:rPr lang="en-GB" sz="2000" dirty="0" smtClean="0"/>
              <a:t> probe consists of a metal tube with a artificial semi-permeable membrane at the bottom </a:t>
            </a:r>
            <a:endParaRPr lang="en-GB" sz="20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224" y="1863090"/>
            <a:ext cx="4041775" cy="336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2-deoxyglucose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Animal is injected with radioactive 2-deoxyglucose</a:t>
            </a:r>
          </a:p>
          <a:p>
            <a:r>
              <a:rPr lang="en-GB" dirty="0" smtClean="0"/>
              <a:t>Placed in a situation that will activate a particular behaviour </a:t>
            </a:r>
          </a:p>
          <a:p>
            <a:r>
              <a:rPr lang="en-GB" dirty="0" smtClean="0"/>
              <a:t>Slices of the brain are then examined at post-mortem under autoradiography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244" y="318261"/>
            <a:ext cx="7772400" cy="1143000"/>
          </a:xfrm>
        </p:spPr>
        <p:txBody>
          <a:bodyPr/>
          <a:lstStyle/>
          <a:p>
            <a:r>
              <a:rPr lang="en-GB" dirty="0" smtClean="0"/>
              <a:t>Planes of section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058" y="2004501"/>
            <a:ext cx="4152900" cy="4114800"/>
          </a:xfrm>
        </p:spPr>
        <p:txBody>
          <a:bodyPr/>
          <a:lstStyle/>
          <a:p>
            <a:r>
              <a:rPr lang="en-GB" sz="2000" dirty="0"/>
              <a:t>Transverse</a:t>
            </a:r>
          </a:p>
          <a:p>
            <a:pPr lvl="1"/>
            <a:r>
              <a:rPr lang="en-GB" sz="2000" dirty="0"/>
              <a:t>perpendicular to </a:t>
            </a:r>
            <a:r>
              <a:rPr lang="en-GB" sz="2000" dirty="0" err="1"/>
              <a:t>neuraxis</a:t>
            </a:r>
            <a:endParaRPr lang="en-GB" sz="2000" dirty="0"/>
          </a:p>
          <a:p>
            <a:r>
              <a:rPr lang="en-GB" sz="2000" dirty="0" err="1"/>
              <a:t>Sagittal</a:t>
            </a:r>
            <a:endParaRPr lang="en-GB" sz="2000" dirty="0"/>
          </a:p>
          <a:p>
            <a:pPr lvl="1"/>
            <a:r>
              <a:rPr lang="en-GB" sz="2000" dirty="0"/>
              <a:t>sideways</a:t>
            </a:r>
          </a:p>
          <a:p>
            <a:r>
              <a:rPr lang="en-GB" sz="2000" dirty="0"/>
              <a:t>Horizontal</a:t>
            </a:r>
          </a:p>
          <a:p>
            <a:pPr lvl="1"/>
            <a:r>
              <a:rPr lang="en-GB" sz="2000" dirty="0"/>
              <a:t>down from the top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773" y="1960277"/>
            <a:ext cx="4133850" cy="348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In-vivo voltammetry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Measurement of the extracellular concentration of neurochemicals in behaving animals</a:t>
            </a:r>
          </a:p>
          <a:p>
            <a:r>
              <a:rPr lang="en-GB" sz="2400" dirty="0" smtClean="0"/>
              <a:t>Monitor changes in the flow of current as the voltage across a carbon-based electrode rises</a:t>
            </a:r>
          </a:p>
          <a:p>
            <a:r>
              <a:rPr lang="en-GB" sz="2400" dirty="0" smtClean="0"/>
              <a:t>There are chemicals in the nervous system that are oxidized at different intensities and are thus identifiable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Calibri"/>
                <a:cs typeface="Times New Roman"/>
              </a:rPr>
              <a:t>Behavioural genetic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Study of the influence of heredity and environment</a:t>
            </a:r>
          </a:p>
          <a:p>
            <a:r>
              <a:rPr lang="en-GB" dirty="0" smtClean="0"/>
              <a:t>Nature versus nurture </a:t>
            </a:r>
          </a:p>
          <a:p>
            <a:r>
              <a:rPr lang="en-GB" dirty="0" smtClean="0"/>
              <a:t>Twin studies</a:t>
            </a:r>
          </a:p>
          <a:p>
            <a:r>
              <a:rPr lang="en-GB" dirty="0" smtClean="0"/>
              <a:t>Adoption studies</a:t>
            </a:r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Neuropsychological </a:t>
            </a:r>
            <a:r>
              <a:rPr lang="en-GB" dirty="0"/>
              <a:t>t</a:t>
            </a:r>
            <a:r>
              <a:rPr lang="en-GB" dirty="0" smtClean="0"/>
              <a:t>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Measurement of psychological function attributed to a specific brain structure or pathway</a:t>
            </a:r>
          </a:p>
          <a:p>
            <a:r>
              <a:rPr lang="en-GB" sz="2800" dirty="0" smtClean="0"/>
              <a:t>Psychometric theory – comparison against norms from large population</a:t>
            </a:r>
          </a:p>
          <a:p>
            <a:r>
              <a:rPr lang="en-GB" sz="2800" dirty="0" smtClean="0"/>
              <a:t>Used in rehabilitation and assessment</a:t>
            </a:r>
          </a:p>
          <a:p>
            <a:r>
              <a:rPr lang="en-GB" sz="2800" dirty="0" smtClean="0"/>
              <a:t>Cognitive functions such as attention, executive function, working memory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Brain structure</a:t>
            </a:r>
            <a:endParaRPr lang="en-GB" dirty="0"/>
          </a:p>
        </p:txBody>
      </p:sp>
      <p:pic>
        <p:nvPicPr>
          <p:cNvPr id="4" name="Content Placeholder 3" descr="brain structur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6777" y="1827213"/>
            <a:ext cx="4660084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techniques</a:t>
            </a:r>
            <a:endParaRPr lang="en-GB" dirty="0"/>
          </a:p>
        </p:txBody>
      </p:sp>
      <p:pic>
        <p:nvPicPr>
          <p:cNvPr id="4" name="Content Placeholder 3" descr="research techniqu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4257" y="1827213"/>
            <a:ext cx="5185124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Readings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1400" dirty="0" smtClean="0"/>
              <a:t>Barnes, J. (2011). </a:t>
            </a:r>
            <a:r>
              <a:rPr lang="en-GB" sz="1400" i="1" dirty="0" smtClean="0"/>
              <a:t>Essential Biological Psychology</a:t>
            </a:r>
            <a:r>
              <a:rPr lang="en-GB" sz="1400" dirty="0" smtClean="0"/>
              <a:t> (Chapter 2). London: Sage.</a:t>
            </a:r>
          </a:p>
          <a:p>
            <a:pPr eaLnBrk="1" hangingPunct="1"/>
            <a:endParaRPr lang="en-GB" sz="1400" dirty="0" smtClean="0"/>
          </a:p>
          <a:p>
            <a:pPr eaLnBrk="1" hangingPunct="1"/>
            <a:r>
              <a:rPr lang="en-GB" sz="1400" i="1" dirty="0" smtClean="0"/>
              <a:t>The Essentials</a:t>
            </a:r>
          </a:p>
          <a:p>
            <a:pPr>
              <a:buNone/>
            </a:pPr>
            <a:r>
              <a:rPr lang="en-GB" sz="1400" dirty="0" smtClean="0"/>
              <a:t>	Diamond, M.C., </a:t>
            </a:r>
            <a:r>
              <a:rPr lang="en-GB" sz="1400" dirty="0" err="1" smtClean="0"/>
              <a:t>Scheibel</a:t>
            </a:r>
            <a:r>
              <a:rPr lang="en-GB" sz="1400" dirty="0" smtClean="0"/>
              <a:t>, A.B., &amp; Elson, L.M. (1985). </a:t>
            </a:r>
            <a:r>
              <a:rPr lang="en-GB" sz="1400" i="1" dirty="0" smtClean="0"/>
              <a:t>The Human Brain </a:t>
            </a:r>
            <a:r>
              <a:rPr lang="en-GB" sz="1400" i="1" dirty="0" err="1" smtClean="0"/>
              <a:t>Coloring</a:t>
            </a:r>
            <a:r>
              <a:rPr lang="en-GB" sz="1400" i="1" dirty="0" smtClean="0"/>
              <a:t> Book</a:t>
            </a:r>
            <a:r>
              <a:rPr lang="en-GB" sz="1400" dirty="0" smtClean="0"/>
              <a:t> (</a:t>
            </a:r>
            <a:r>
              <a:rPr lang="en-GB" sz="1400" dirty="0" err="1" smtClean="0"/>
              <a:t>Coloring</a:t>
            </a:r>
            <a:r>
              <a:rPr lang="en-GB" sz="1400" dirty="0" smtClean="0"/>
              <a:t> Concepts Series). New York: HarperCollins.</a:t>
            </a:r>
          </a:p>
          <a:p>
            <a:pPr eaLnBrk="1" hangingPunct="1"/>
            <a:endParaRPr lang="en-GB" sz="1400" dirty="0" smtClean="0"/>
          </a:p>
          <a:p>
            <a:pPr eaLnBrk="1" hangingPunct="1"/>
            <a:r>
              <a:rPr lang="en-GB" sz="1400" i="1" dirty="0" smtClean="0"/>
              <a:t>Next Steps</a:t>
            </a:r>
          </a:p>
          <a:p>
            <a:pPr>
              <a:buNone/>
            </a:pPr>
            <a:r>
              <a:rPr lang="en-GB" sz="1400" dirty="0" smtClean="0"/>
              <a:t>	Stewart, L., Ellison, A., Walsh, V., &amp; </a:t>
            </a:r>
            <a:r>
              <a:rPr lang="en-GB" sz="1400" dirty="0" err="1" smtClean="0"/>
              <a:t>Cowey</a:t>
            </a:r>
            <a:r>
              <a:rPr lang="en-GB" sz="1400" dirty="0" smtClean="0"/>
              <a:t>, A. (2001). The role of </a:t>
            </a:r>
            <a:r>
              <a:rPr lang="en-GB" sz="1400" dirty="0" err="1" smtClean="0"/>
              <a:t>transcranial</a:t>
            </a:r>
            <a:r>
              <a:rPr lang="en-GB" sz="1400" dirty="0" smtClean="0"/>
              <a:t> magnetic stimulation (TMS) in studies of vision, attention and cognition. </a:t>
            </a:r>
            <a:r>
              <a:rPr lang="en-GB" sz="1400" i="1" dirty="0" err="1" smtClean="0"/>
              <a:t>Acta</a:t>
            </a:r>
            <a:r>
              <a:rPr lang="en-GB" sz="1400" i="1" dirty="0" smtClean="0"/>
              <a:t> </a:t>
            </a:r>
            <a:r>
              <a:rPr lang="en-GB" sz="1400" i="1" smtClean="0"/>
              <a:t>Psychologica</a:t>
            </a:r>
            <a:r>
              <a:rPr lang="en-GB" sz="1400" smtClean="0"/>
              <a:t> </a:t>
            </a:r>
            <a:r>
              <a:rPr lang="en-GB" sz="1400" dirty="0" smtClean="0"/>
              <a:t>(</a:t>
            </a:r>
            <a:r>
              <a:rPr lang="en-GB" sz="1400" dirty="0" err="1" smtClean="0"/>
              <a:t>Amst</a:t>
            </a:r>
            <a:r>
              <a:rPr lang="en-GB" sz="1400" dirty="0" smtClean="0"/>
              <a:t>), 107(1-3), 275-291.</a:t>
            </a:r>
          </a:p>
          <a:p>
            <a:pPr eaLnBrk="1" hangingPunct="1">
              <a:buNone/>
            </a:pPr>
            <a:endParaRPr lang="en-GB" sz="1400" i="1" dirty="0" smtClean="0"/>
          </a:p>
          <a:p>
            <a:pPr eaLnBrk="1" hangingPunct="1"/>
            <a:r>
              <a:rPr lang="en-US" sz="1400" i="1" dirty="0" smtClean="0"/>
              <a:t>Delving Deeper</a:t>
            </a:r>
          </a:p>
          <a:p>
            <a:pPr>
              <a:buNone/>
            </a:pPr>
            <a:r>
              <a:rPr lang="en-GB" sz="1400" dirty="0" smtClean="0"/>
              <a:t>	</a:t>
            </a:r>
            <a:r>
              <a:rPr lang="en-GB" sz="1400" dirty="0" err="1" smtClean="0"/>
              <a:t>Plomin</a:t>
            </a:r>
            <a:r>
              <a:rPr lang="en-GB" sz="1400" dirty="0" smtClean="0"/>
              <a:t>, R., </a:t>
            </a:r>
            <a:r>
              <a:rPr lang="en-GB" sz="1400" dirty="0" err="1" smtClean="0"/>
              <a:t>DeFries</a:t>
            </a:r>
            <a:r>
              <a:rPr lang="en-GB" sz="1400" dirty="0" smtClean="0"/>
              <a:t>, J.C., </a:t>
            </a:r>
            <a:r>
              <a:rPr lang="en-GB" sz="1400" dirty="0" err="1" smtClean="0"/>
              <a:t>McClearn</a:t>
            </a:r>
            <a:r>
              <a:rPr lang="en-GB" sz="1400" dirty="0" smtClean="0"/>
              <a:t>, G.E., &amp; </a:t>
            </a:r>
            <a:r>
              <a:rPr lang="en-GB" sz="1400" dirty="0" err="1" smtClean="0"/>
              <a:t>Rutter</a:t>
            </a:r>
            <a:r>
              <a:rPr lang="en-GB" sz="1400" dirty="0" smtClean="0"/>
              <a:t>, M. (1997). </a:t>
            </a:r>
            <a:r>
              <a:rPr lang="en-GB" sz="1400" i="1" dirty="0" err="1" smtClean="0"/>
              <a:t>Behavioral</a:t>
            </a:r>
            <a:r>
              <a:rPr lang="en-GB" sz="1400" i="1" dirty="0" smtClean="0"/>
              <a:t> Genetics</a:t>
            </a:r>
            <a:r>
              <a:rPr lang="en-GB" sz="1400" dirty="0" smtClean="0"/>
              <a:t> (3rd </a:t>
            </a:r>
            <a:r>
              <a:rPr lang="en-GB" sz="1400" dirty="0" err="1" smtClean="0"/>
              <a:t>edn</a:t>
            </a:r>
            <a:r>
              <a:rPr lang="en-GB" sz="1400" dirty="0" smtClean="0"/>
              <a:t>). New York: Freeman.</a:t>
            </a:r>
          </a:p>
          <a:p>
            <a:pPr eaLnBrk="1" hangingPunct="1"/>
            <a:endParaRPr lang="en-US" sz="14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400" i="1" dirty="0" smtClean="0"/>
              <a:t>	</a:t>
            </a:r>
            <a:endParaRPr lang="en-GB" sz="1400" dirty="0" smtClean="0"/>
          </a:p>
          <a:p>
            <a:pPr eaLnBrk="1" hangingPunct="1">
              <a:buFont typeface="Wingdings" pitchFamily="2" charset="2"/>
              <a:buNone/>
            </a:pPr>
            <a:endParaRPr lang="en-GB" sz="1400" i="1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0795" y="313249"/>
            <a:ext cx="7772400" cy="1143000"/>
          </a:xfrm>
        </p:spPr>
        <p:txBody>
          <a:bodyPr/>
          <a:lstStyle/>
          <a:p>
            <a:r>
              <a:rPr lang="en-GB" dirty="0" smtClean="0"/>
              <a:t>Major divisions in human brain</a:t>
            </a:r>
          </a:p>
        </p:txBody>
      </p:sp>
      <p:pic>
        <p:nvPicPr>
          <p:cNvPr id="222212" name="Picture 4" descr="img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794" y="2108410"/>
            <a:ext cx="6218020" cy="3919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351" y="333375"/>
            <a:ext cx="7772400" cy="1143000"/>
          </a:xfrm>
        </p:spPr>
        <p:txBody>
          <a:bodyPr/>
          <a:lstStyle/>
          <a:p>
            <a:r>
              <a:rPr lang="en-GB" dirty="0" smtClean="0"/>
              <a:t>Hindbrain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319" y="2015063"/>
            <a:ext cx="4354827" cy="4114800"/>
          </a:xfrm>
        </p:spPr>
        <p:txBody>
          <a:bodyPr/>
          <a:lstStyle/>
          <a:p>
            <a:r>
              <a:rPr lang="en-GB" sz="1600" dirty="0" err="1"/>
              <a:t>Myelencephalon</a:t>
            </a:r>
            <a:endParaRPr lang="en-GB" sz="1600" dirty="0"/>
          </a:p>
          <a:p>
            <a:pPr lvl="1"/>
            <a:r>
              <a:rPr lang="en-GB" sz="1600" dirty="0"/>
              <a:t>Medulla oblongata	</a:t>
            </a:r>
          </a:p>
          <a:p>
            <a:pPr lvl="2"/>
            <a:r>
              <a:rPr lang="en-GB" sz="1600" dirty="0"/>
              <a:t>respiration, muscle tone</a:t>
            </a:r>
          </a:p>
          <a:p>
            <a:r>
              <a:rPr lang="en-GB" sz="1600" dirty="0" err="1"/>
              <a:t>Metencephalon</a:t>
            </a:r>
            <a:endParaRPr lang="en-GB" sz="1600" dirty="0"/>
          </a:p>
          <a:p>
            <a:pPr lvl="1"/>
            <a:r>
              <a:rPr lang="en-GB" sz="1600" dirty="0"/>
              <a:t>Cerebellum	</a:t>
            </a:r>
          </a:p>
          <a:p>
            <a:pPr lvl="2"/>
            <a:r>
              <a:rPr lang="en-GB" sz="1600" dirty="0"/>
              <a:t>Smooth muscle action</a:t>
            </a:r>
          </a:p>
          <a:p>
            <a:r>
              <a:rPr lang="en-GB" sz="1600" dirty="0"/>
              <a:t>Pons</a:t>
            </a:r>
          </a:p>
          <a:p>
            <a:pPr lvl="1"/>
            <a:r>
              <a:rPr lang="en-GB" sz="1600" dirty="0"/>
              <a:t>Sleep and arousal</a:t>
            </a:r>
          </a:p>
        </p:txBody>
      </p:sp>
      <p:pic>
        <p:nvPicPr>
          <p:cNvPr id="223236" name="Picture 4" descr="img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6173" y="1919483"/>
            <a:ext cx="2886746" cy="4266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0795" y="340932"/>
            <a:ext cx="7772400" cy="1143000"/>
          </a:xfrm>
        </p:spPr>
        <p:txBody>
          <a:bodyPr/>
          <a:lstStyle/>
          <a:p>
            <a:r>
              <a:rPr lang="en-GB" dirty="0"/>
              <a:t>Midbrain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333" y="2110299"/>
            <a:ext cx="5252132" cy="4114800"/>
          </a:xfrm>
        </p:spPr>
        <p:txBody>
          <a:bodyPr/>
          <a:lstStyle/>
          <a:p>
            <a:r>
              <a:rPr lang="en-GB" sz="1600" dirty="0" err="1"/>
              <a:t>Tectum</a:t>
            </a:r>
            <a:endParaRPr lang="en-GB" sz="1600" dirty="0"/>
          </a:p>
          <a:p>
            <a:pPr lvl="1"/>
            <a:r>
              <a:rPr lang="en-GB" sz="1600" dirty="0"/>
              <a:t>Superior </a:t>
            </a:r>
            <a:r>
              <a:rPr lang="en-GB" sz="1600" dirty="0" err="1"/>
              <a:t>colliculi</a:t>
            </a:r>
            <a:r>
              <a:rPr lang="en-GB" sz="1600" dirty="0"/>
              <a:t> </a:t>
            </a:r>
            <a:r>
              <a:rPr lang="en-GB" sz="1600" dirty="0" smtClean="0"/>
              <a:t>– visual</a:t>
            </a:r>
            <a:endParaRPr lang="en-GB" sz="1600" dirty="0"/>
          </a:p>
          <a:p>
            <a:pPr lvl="1"/>
            <a:r>
              <a:rPr lang="en-GB" sz="1600" dirty="0"/>
              <a:t>Inferior </a:t>
            </a:r>
            <a:r>
              <a:rPr lang="en-GB" sz="1600" dirty="0" err="1"/>
              <a:t>colliculi</a:t>
            </a:r>
            <a:r>
              <a:rPr lang="en-GB" sz="1600" dirty="0"/>
              <a:t> </a:t>
            </a:r>
            <a:r>
              <a:rPr lang="en-GB" sz="1600" dirty="0" smtClean="0"/>
              <a:t>– auditory</a:t>
            </a:r>
          </a:p>
          <a:p>
            <a:pPr lvl="1">
              <a:buNone/>
            </a:pPr>
            <a:endParaRPr lang="en-GB" sz="1600" dirty="0"/>
          </a:p>
          <a:p>
            <a:r>
              <a:rPr lang="en-GB" sz="1600" dirty="0" err="1"/>
              <a:t>Tegmentum</a:t>
            </a:r>
            <a:endParaRPr lang="en-GB" sz="1600" dirty="0"/>
          </a:p>
          <a:p>
            <a:pPr lvl="1"/>
            <a:r>
              <a:rPr lang="en-GB" sz="1600" dirty="0" err="1"/>
              <a:t>Periaqueductal</a:t>
            </a:r>
            <a:r>
              <a:rPr lang="en-GB" sz="1600" dirty="0"/>
              <a:t> gray </a:t>
            </a:r>
            <a:r>
              <a:rPr lang="en-GB" sz="1600" dirty="0" smtClean="0"/>
              <a:t>– pain and defensive behaviour</a:t>
            </a:r>
            <a:endParaRPr lang="en-GB" sz="1600" dirty="0"/>
          </a:p>
          <a:p>
            <a:pPr lvl="1"/>
            <a:r>
              <a:rPr lang="en-GB" sz="1600" dirty="0"/>
              <a:t>Red nucleus </a:t>
            </a:r>
            <a:r>
              <a:rPr lang="en-GB" sz="1600" dirty="0" smtClean="0"/>
              <a:t>– motor</a:t>
            </a:r>
          </a:p>
          <a:p>
            <a:pPr lvl="1"/>
            <a:r>
              <a:rPr lang="en-GB" sz="1600" dirty="0" smtClean="0"/>
              <a:t>Reticular formation – arousal</a:t>
            </a:r>
            <a:endParaRPr lang="en-GB" sz="1600" dirty="0"/>
          </a:p>
          <a:p>
            <a:pPr lvl="1"/>
            <a:r>
              <a:rPr lang="en-GB" sz="1600" dirty="0" err="1"/>
              <a:t>Substantia</a:t>
            </a:r>
            <a:r>
              <a:rPr lang="en-GB" sz="1600" dirty="0"/>
              <a:t> </a:t>
            </a:r>
            <a:r>
              <a:rPr lang="en-GB" sz="1600" dirty="0" err="1"/>
              <a:t>nigra</a:t>
            </a:r>
            <a:r>
              <a:rPr lang="en-GB" sz="1600" dirty="0"/>
              <a:t> </a:t>
            </a:r>
            <a:r>
              <a:rPr lang="en-GB" sz="1600" dirty="0" smtClean="0"/>
              <a:t>– motor – (Parkinson’s disease)</a:t>
            </a:r>
            <a:endParaRPr lang="en-GB" sz="1600" dirty="0"/>
          </a:p>
        </p:txBody>
      </p:sp>
      <p:pic>
        <p:nvPicPr>
          <p:cNvPr id="224260" name="Picture 4" descr="img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7664" y="2480807"/>
            <a:ext cx="2416660" cy="3313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7371" y="340932"/>
            <a:ext cx="7772400" cy="1143000"/>
          </a:xfrm>
        </p:spPr>
        <p:txBody>
          <a:bodyPr/>
          <a:lstStyle/>
          <a:p>
            <a:r>
              <a:rPr lang="en-GB" dirty="0"/>
              <a:t>Forebrain: Diencephalon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386" y="2019615"/>
            <a:ext cx="4895850" cy="4114800"/>
          </a:xfrm>
        </p:spPr>
        <p:txBody>
          <a:bodyPr/>
          <a:lstStyle/>
          <a:p>
            <a:r>
              <a:rPr lang="en-GB" sz="2000" dirty="0"/>
              <a:t>Thalamus</a:t>
            </a:r>
          </a:p>
          <a:p>
            <a:pPr lvl="1"/>
            <a:r>
              <a:rPr lang="en-GB" sz="2000" dirty="0"/>
              <a:t>One in each hemisphere</a:t>
            </a:r>
          </a:p>
          <a:p>
            <a:pPr lvl="1"/>
            <a:r>
              <a:rPr lang="en-GB" sz="2000" dirty="0"/>
              <a:t>Contains sensory relay</a:t>
            </a:r>
          </a:p>
          <a:p>
            <a:pPr lvl="1"/>
            <a:endParaRPr lang="en-GB" sz="2000" dirty="0"/>
          </a:p>
          <a:p>
            <a:r>
              <a:rPr lang="en-GB" sz="2000" dirty="0"/>
              <a:t>Hypothalamus</a:t>
            </a:r>
          </a:p>
          <a:p>
            <a:pPr lvl="1"/>
            <a:r>
              <a:rPr lang="en-GB" sz="2000" dirty="0"/>
              <a:t>ANS control</a:t>
            </a:r>
          </a:p>
          <a:p>
            <a:pPr lvl="1"/>
            <a:r>
              <a:rPr lang="en-GB" sz="2000" dirty="0" err="1"/>
              <a:t>Homeostatasis</a:t>
            </a:r>
            <a:endParaRPr lang="en-GB" sz="2000" dirty="0"/>
          </a:p>
          <a:p>
            <a:pPr lvl="1"/>
            <a:r>
              <a:rPr lang="en-GB" sz="2000" dirty="0"/>
              <a:t>Fighting, feeding, fleeing, </a:t>
            </a:r>
            <a:r>
              <a:rPr lang="en-GB" sz="2000" dirty="0" smtClean="0"/>
              <a:t>sexual behaviour</a:t>
            </a:r>
            <a:endParaRPr lang="en-GB" sz="2000" dirty="0"/>
          </a:p>
        </p:txBody>
      </p:sp>
      <p:pic>
        <p:nvPicPr>
          <p:cNvPr id="225284" name="Picture 4" descr="img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169" y="2183980"/>
            <a:ext cx="3411389" cy="3746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225" y="356046"/>
            <a:ext cx="9144000" cy="1143000"/>
          </a:xfrm>
        </p:spPr>
        <p:txBody>
          <a:bodyPr/>
          <a:lstStyle/>
          <a:p>
            <a:r>
              <a:rPr lang="en-GB" dirty="0" smtClean="0"/>
              <a:t>Forebrain: </a:t>
            </a:r>
            <a:r>
              <a:rPr lang="en-GB" dirty="0" err="1" smtClean="0"/>
              <a:t>Telencephalon</a:t>
            </a:r>
            <a:endParaRPr lang="en-GB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0882" y="2057400"/>
            <a:ext cx="3748284" cy="4800600"/>
          </a:xfrm>
        </p:spPr>
        <p:txBody>
          <a:bodyPr/>
          <a:lstStyle/>
          <a:p>
            <a:r>
              <a:rPr lang="en-GB" sz="2000" dirty="0"/>
              <a:t>Striatum</a:t>
            </a:r>
          </a:p>
          <a:p>
            <a:pPr lvl="1"/>
            <a:r>
              <a:rPr lang="en-GB" sz="2000" dirty="0" smtClean="0"/>
              <a:t>Caudate</a:t>
            </a:r>
            <a:endParaRPr lang="en-GB" sz="2000" dirty="0"/>
          </a:p>
          <a:p>
            <a:pPr lvl="1"/>
            <a:r>
              <a:rPr lang="en-GB" sz="2000" dirty="0"/>
              <a:t>P</a:t>
            </a:r>
            <a:r>
              <a:rPr lang="en-GB" sz="2000" dirty="0" smtClean="0"/>
              <a:t>utamen</a:t>
            </a:r>
            <a:endParaRPr lang="en-GB" sz="2000" dirty="0"/>
          </a:p>
          <a:p>
            <a:r>
              <a:rPr lang="en-GB" sz="2000" dirty="0" err="1"/>
              <a:t>Globas</a:t>
            </a:r>
            <a:r>
              <a:rPr lang="en-GB" sz="2000" dirty="0"/>
              <a:t> </a:t>
            </a:r>
            <a:r>
              <a:rPr lang="en-GB" sz="2000" dirty="0" err="1" smtClean="0"/>
              <a:t>pallidus</a:t>
            </a:r>
            <a:endParaRPr lang="en-GB" sz="2000" dirty="0"/>
          </a:p>
          <a:p>
            <a:r>
              <a:rPr lang="en-GB" sz="2000" dirty="0"/>
              <a:t>Function</a:t>
            </a:r>
          </a:p>
          <a:p>
            <a:pPr lvl="1"/>
            <a:r>
              <a:rPr lang="en-GB" sz="2000" dirty="0"/>
              <a:t>Motor </a:t>
            </a:r>
          </a:p>
          <a:p>
            <a:pPr lvl="1"/>
            <a:r>
              <a:rPr lang="en-GB" sz="2000" dirty="0"/>
              <a:t>Cognitive </a:t>
            </a:r>
            <a:r>
              <a:rPr lang="en-GB" sz="2000" dirty="0" smtClean="0"/>
              <a:t>– attention</a:t>
            </a:r>
            <a:r>
              <a:rPr lang="en-GB" sz="2000" dirty="0"/>
              <a:t>?</a:t>
            </a:r>
          </a:p>
        </p:txBody>
      </p:sp>
      <p:pic>
        <p:nvPicPr>
          <p:cNvPr id="226308" name="Picture 4" descr="img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4561" y="2214208"/>
            <a:ext cx="3293045" cy="356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Eclip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349</TotalTime>
  <Words>1185</Words>
  <Application>Microsoft Office PowerPoint</Application>
  <PresentationFormat>On-screen Show (4:3)</PresentationFormat>
  <Paragraphs>251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Theme1</vt:lpstr>
      <vt:lpstr>Chapter 2</vt:lpstr>
      <vt:lpstr>Anatomical terms of location</vt:lpstr>
      <vt:lpstr>Brodmann areas</vt:lpstr>
      <vt:lpstr>Planes of section</vt:lpstr>
      <vt:lpstr>Major divisions in human brain</vt:lpstr>
      <vt:lpstr>Hindbrain</vt:lpstr>
      <vt:lpstr>Midbrain</vt:lpstr>
      <vt:lpstr>Forebrain: Diencephalon</vt:lpstr>
      <vt:lpstr>Forebrain: Telencephalon</vt:lpstr>
      <vt:lpstr>Forebrain: Telencephalon</vt:lpstr>
      <vt:lpstr>Forebrain: Neocortex</vt:lpstr>
      <vt:lpstr>Six layer cortex </vt:lpstr>
      <vt:lpstr>Lobes of the brain</vt:lpstr>
      <vt:lpstr>Occipital lobe</vt:lpstr>
      <vt:lpstr>Parietal lobe</vt:lpstr>
      <vt:lpstr>Temporal lobe</vt:lpstr>
      <vt:lpstr>Frontal lobe</vt:lpstr>
      <vt:lpstr>Ventricular system</vt:lpstr>
      <vt:lpstr>Brain mapping techniques</vt:lpstr>
      <vt:lpstr>How to study a brain</vt:lpstr>
      <vt:lpstr>Ex-vivo (post-mortem)</vt:lpstr>
      <vt:lpstr>In-vivo </vt:lpstr>
      <vt:lpstr>In-vivo (animal studies)</vt:lpstr>
      <vt:lpstr>Animal lesions</vt:lpstr>
      <vt:lpstr>An example: Radial arm maze</vt:lpstr>
      <vt:lpstr>Stereotaxic surgery</vt:lpstr>
      <vt:lpstr>Stereotaxic atlas</vt:lpstr>
      <vt:lpstr>Stereotaxic landmark is the bregma</vt:lpstr>
      <vt:lpstr>Stereotaxic device</vt:lpstr>
      <vt:lpstr>EEG and ERP</vt:lpstr>
      <vt:lpstr>Magnetoencephalogram (MEG)</vt:lpstr>
      <vt:lpstr>CT or CAT scan</vt:lpstr>
      <vt:lpstr>Structural MRI</vt:lpstr>
      <vt:lpstr>Structural data alone </vt:lpstr>
      <vt:lpstr>Positron Emission Tomography (PET)</vt:lpstr>
      <vt:lpstr>Functional MRI (fMRI)</vt:lpstr>
      <vt:lpstr>Transcranial Magnetic Stimulation (TMS)</vt:lpstr>
      <vt:lpstr>Cerebral dialysis</vt:lpstr>
      <vt:lpstr>2-deoxyglucose method</vt:lpstr>
      <vt:lpstr>In-vivo voltammetry</vt:lpstr>
      <vt:lpstr>Behavioural genetic techniques</vt:lpstr>
      <vt:lpstr>Neuropsychological techniques</vt:lpstr>
      <vt:lpstr>Brain structure</vt:lpstr>
      <vt:lpstr>Research techniques</vt:lpstr>
      <vt:lpstr>Readings</vt:lpstr>
    </vt:vector>
  </TitlesOfParts>
  <Company>MESH Computers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Barnes</dc:creator>
  <cp:lastModifiedBy>Sarah</cp:lastModifiedBy>
  <cp:revision>29</cp:revision>
  <dcterms:created xsi:type="dcterms:W3CDTF">2011-03-24T11:56:42Z</dcterms:created>
  <dcterms:modified xsi:type="dcterms:W3CDTF">2012-12-28T18:32:43Z</dcterms:modified>
</cp:coreProperties>
</file>